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60" r:id="rId2"/>
    <p:sldId id="266" r:id="rId3"/>
    <p:sldId id="265" r:id="rId4"/>
    <p:sldId id="267" r:id="rId5"/>
  </p:sldIdLst>
  <p:sldSz cx="6858000" cy="9144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00"/>
    <a:srgbClr val="003399"/>
    <a:srgbClr val="FEF7C4"/>
    <a:srgbClr val="DDC303"/>
    <a:srgbClr val="D2E2FA"/>
    <a:srgbClr val="97E7E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707" autoAdjust="0"/>
  </p:normalViewPr>
  <p:slideViewPr>
    <p:cSldViewPr showGuides="1">
      <p:cViewPr>
        <p:scale>
          <a:sx n="100" d="100"/>
          <a:sy n="100" d="100"/>
        </p:scale>
        <p:origin x="-930" y="360"/>
      </p:cViewPr>
      <p:guideLst>
        <p:guide orient="horz" pos="4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1920" y="-8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918601-A71B-4147-8A47-F74F1D644D1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D08A89-EC3A-4756-8F09-5A4E2DF743F2}" type="datetimeFigureOut">
              <a:rPr lang="pt-BR"/>
              <a:pPr>
                <a:defRPr/>
              </a:pPr>
              <a:t>20/12/2012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8594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68350"/>
            <a:ext cx="28781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A7FCA2-AF58-4D05-8027-D72FE7908D0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299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355B31A-BE46-4286-AC94-BC9D32A5F48E}" type="slidenum">
              <a:rPr lang="pt-BR" smtClean="0">
                <a:latin typeface="Arial" pitchFamily="34" charset="0"/>
              </a:rPr>
              <a:pPr>
                <a:defRPr/>
              </a:pPr>
              <a:t>1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1B793FC-DAB3-4BE7-99E9-73E4538D7164}" type="slidenum">
              <a:rPr lang="pt-BR" smtClean="0">
                <a:latin typeface="Arial" pitchFamily="34" charset="0"/>
              </a:rPr>
              <a:pPr>
                <a:defRPr/>
              </a:pPr>
              <a:t>2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8710BDA-4563-481B-B8B6-5D746EE6BAAB}" type="slidenum">
              <a:rPr lang="pt-BR" smtClean="0">
                <a:latin typeface="Arial" pitchFamily="34" charset="0"/>
              </a:rPr>
              <a:pPr>
                <a:defRPr/>
              </a:pPr>
              <a:t>3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2362200"/>
            <a:ext cx="5943600" cy="12192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CE01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6578600"/>
            <a:ext cx="4884738" cy="1588"/>
          </a:xfrm>
          <a:prstGeom prst="line">
            <a:avLst/>
          </a:prstGeom>
          <a:noFill/>
          <a:ln w="19050">
            <a:solidFill>
              <a:srgbClr val="FCE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0" y="8610600"/>
            <a:ext cx="6858000" cy="533400"/>
            <a:chOff x="0" y="5424"/>
            <a:chExt cx="4320" cy="336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0" y="5424"/>
              <a:ext cx="4320" cy="336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0" y="5616"/>
              <a:ext cx="4320" cy="0"/>
            </a:xfrm>
            <a:prstGeom prst="line">
              <a:avLst/>
            </a:prstGeom>
            <a:noFill/>
            <a:ln w="28575">
              <a:solidFill>
                <a:srgbClr val="FCE01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9" name="Picture 14" descr="banner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6858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68600"/>
            <a:ext cx="5718175" cy="2336800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6578600"/>
            <a:ext cx="4914900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7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8250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22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43500" y="765175"/>
            <a:ext cx="1714500" cy="76930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4991100" cy="76930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4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64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6468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1524000"/>
            <a:ext cx="30099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1524000"/>
            <a:ext cx="3009900" cy="693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60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5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23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7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758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9897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 userDrawn="1"/>
        </p:nvSpPr>
        <p:spPr bwMode="auto">
          <a:xfrm>
            <a:off x="0" y="8610600"/>
            <a:ext cx="6858000" cy="53340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/>
          </a:p>
        </p:txBody>
      </p:sp>
      <p:sp>
        <p:nvSpPr>
          <p:cNvPr id="1027" name="Line 20"/>
          <p:cNvSpPr>
            <a:spLocks noChangeShapeType="1"/>
          </p:cNvSpPr>
          <p:nvPr userDrawn="1"/>
        </p:nvSpPr>
        <p:spPr bwMode="auto">
          <a:xfrm>
            <a:off x="0" y="8915400"/>
            <a:ext cx="6858000" cy="0"/>
          </a:xfrm>
          <a:prstGeom prst="line">
            <a:avLst/>
          </a:prstGeom>
          <a:noFill/>
          <a:ln w="28575">
            <a:solidFill>
              <a:srgbClr val="FCE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5175"/>
            <a:ext cx="6858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524000"/>
            <a:ext cx="6172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0" y="457200"/>
            <a:ext cx="6858000" cy="0"/>
          </a:xfrm>
          <a:prstGeom prst="line">
            <a:avLst/>
          </a:prstGeom>
          <a:noFill/>
          <a:ln w="3175">
            <a:solidFill>
              <a:srgbClr val="FCE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6" name="Text Box 16"/>
          <p:cNvSpPr txBox="1">
            <a:spLocks noChangeArrowheads="1"/>
          </p:cNvSpPr>
          <p:nvPr userDrawn="1"/>
        </p:nvSpPr>
        <p:spPr bwMode="auto">
          <a:xfrm>
            <a:off x="5949950" y="8718550"/>
            <a:ext cx="679450" cy="307975"/>
          </a:xfrm>
          <a:prstGeom prst="rect">
            <a:avLst/>
          </a:prstGeom>
          <a:solidFill>
            <a:schemeClr val="bg1"/>
          </a:solidFill>
          <a:ln w="12700">
            <a:solidFill>
              <a:srgbClr val="FCE01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51CE324-B2A4-4E9B-8BDC-265B03BF484B}" type="slidenum">
              <a:rPr lang="pt-BR" sz="1400" smtClean="0">
                <a:solidFill>
                  <a:srgbClr val="0033CC"/>
                </a:solidFill>
                <a:cs typeface="+mn-cs"/>
              </a:rPr>
              <a:pPr algn="ctr">
                <a:spcBef>
                  <a:spcPct val="50000"/>
                </a:spcBef>
                <a:defRPr/>
              </a:pPr>
              <a:t>‹nº›</a:t>
            </a:fld>
            <a:r>
              <a:rPr lang="pt-BR" sz="1400" dirty="0" smtClean="0">
                <a:solidFill>
                  <a:srgbClr val="0033CC"/>
                </a:solidFill>
                <a:cs typeface="+mn-cs"/>
              </a:rPr>
              <a:t>/4</a:t>
            </a:r>
          </a:p>
        </p:txBody>
      </p:sp>
      <p:pic>
        <p:nvPicPr>
          <p:cNvPr id="1032" name="Picture 1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i="1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n"/>
        <a:defRPr sz="3200">
          <a:solidFill>
            <a:srgbClr val="0033CC"/>
          </a:solidFill>
          <a:latin typeface="+mn-lt"/>
          <a:ea typeface="+mn-ea"/>
          <a:cs typeface="+mn-cs"/>
        </a:defRPr>
      </a:lvl1pPr>
      <a:lvl2pPr marL="669925" indent="-325438" algn="just" rtl="0" eaLnBrk="0" fontAlgn="base" hangingPunct="0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q"/>
        <a:defRPr sz="1600">
          <a:solidFill>
            <a:srgbClr val="0033CC"/>
          </a:solidFill>
          <a:latin typeface="+mn-lt"/>
        </a:defRPr>
      </a:lvl2pPr>
      <a:lvl3pPr marL="1022350" indent="-350838" algn="just" rtl="0" eaLnBrk="0" fontAlgn="base" hangingPunct="0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n"/>
        <a:defRPr sz="1400">
          <a:solidFill>
            <a:srgbClr val="0033CC"/>
          </a:solidFill>
          <a:latin typeface="+mn-lt"/>
        </a:defRPr>
      </a:lvl3pPr>
      <a:lvl4pPr marL="1339850" indent="-315913" algn="just" rtl="0" eaLnBrk="0" fontAlgn="base" hangingPunct="0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q"/>
        <a:defRPr sz="1200">
          <a:solidFill>
            <a:srgbClr val="0033CC"/>
          </a:solidFill>
          <a:latin typeface="+mn-lt"/>
        </a:defRPr>
      </a:lvl4pPr>
      <a:lvl5pPr marL="1681163" indent="-339725" algn="just" rtl="0" eaLnBrk="0" fontAlgn="base" hangingPunct="0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§"/>
        <a:defRPr sz="1200">
          <a:solidFill>
            <a:srgbClr val="0033CC"/>
          </a:solidFill>
          <a:latin typeface="+mn-lt"/>
        </a:defRPr>
      </a:lvl5pPr>
      <a:lvl6pPr marL="2138363" indent="-339725" algn="just" rtl="0" fontAlgn="base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§"/>
        <a:defRPr sz="1200">
          <a:solidFill>
            <a:srgbClr val="0033CC"/>
          </a:solidFill>
          <a:latin typeface="+mn-lt"/>
        </a:defRPr>
      </a:lvl6pPr>
      <a:lvl7pPr marL="2595563" indent="-339725" algn="just" rtl="0" fontAlgn="base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§"/>
        <a:defRPr sz="1200">
          <a:solidFill>
            <a:srgbClr val="0033CC"/>
          </a:solidFill>
          <a:latin typeface="+mn-lt"/>
        </a:defRPr>
      </a:lvl7pPr>
      <a:lvl8pPr marL="3052763" indent="-339725" algn="just" rtl="0" fontAlgn="base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§"/>
        <a:defRPr sz="1200">
          <a:solidFill>
            <a:srgbClr val="0033CC"/>
          </a:solidFill>
          <a:latin typeface="+mn-lt"/>
        </a:defRPr>
      </a:lvl8pPr>
      <a:lvl9pPr marL="3509963" indent="-339725" algn="just" rtl="0" fontAlgn="base">
        <a:spcBef>
          <a:spcPct val="20000"/>
        </a:spcBef>
        <a:spcAft>
          <a:spcPct val="0"/>
        </a:spcAft>
        <a:buClr>
          <a:srgbClr val="DDC303"/>
        </a:buClr>
        <a:buFont typeface="Wingdings" pitchFamily="2" charset="2"/>
        <a:buChar char="§"/>
        <a:defRPr sz="12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9850" y="1116013"/>
            <a:ext cx="6705600" cy="7488237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</a:p>
          <a:p>
            <a:pPr marL="26670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z="1600" dirty="0" smtClean="0"/>
              <a:t>	</a:t>
            </a:r>
            <a:r>
              <a:rPr lang="pt-BR" sz="1400" dirty="0" smtClean="0"/>
              <a:t>Chegamos a mais um 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Natal</a:t>
            </a:r>
            <a:r>
              <a:rPr lang="pt-BR" sz="1400" dirty="0" smtClean="0"/>
              <a:t>, que </a:t>
            </a:r>
            <a:r>
              <a:rPr lang="pt-PT" sz="1400" dirty="0" smtClean="0"/>
              <a:t>comemora </a:t>
            </a:r>
            <a:r>
              <a:rPr lang="pt-PT" sz="1400" dirty="0"/>
              <a:t>o nascimento de </a:t>
            </a:r>
            <a:r>
              <a:rPr lang="pt-P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de Nazaré</a:t>
            </a:r>
            <a:r>
              <a:rPr lang="pt-PT" sz="1400" dirty="0" smtClean="0"/>
              <a:t>.</a:t>
            </a:r>
            <a:r>
              <a:rPr lang="pt-PT" sz="1400" dirty="0"/>
              <a:t> Costumes populares modernos </a:t>
            </a:r>
            <a:r>
              <a:rPr lang="pt-PT" sz="1400" dirty="0" smtClean="0"/>
              <a:t>incluem </a:t>
            </a:r>
            <a:r>
              <a:rPr lang="pt-PT" sz="1400" dirty="0"/>
              <a:t>a troca de presentes e </a:t>
            </a:r>
            <a:r>
              <a:rPr lang="pt-PT" sz="1400" dirty="0" smtClean="0"/>
              <a:t>neste 2012 temos muito a comemorar para a entrada do Novo Ano de 2013, com muitos presentes:</a:t>
            </a:r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endParaRPr lang="pt-PT" sz="1400" dirty="0" smtClean="0"/>
          </a:p>
          <a:p>
            <a:pPr marL="714375" indent="-180975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PT" sz="1400" dirty="0" smtClean="0"/>
              <a:t>As Premiações do IV Rodeio Nacional de Eletricistas;</a:t>
            </a:r>
          </a:p>
          <a:p>
            <a:pPr marL="714375" indent="-180975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PT" sz="1400" dirty="0" smtClean="0"/>
              <a:t> As </a:t>
            </a:r>
            <a:r>
              <a:rPr lang="pt-PT" sz="1400" dirty="0"/>
              <a:t>Medalhas Eloy Chaves, Ouro, Prata e </a:t>
            </a:r>
            <a:r>
              <a:rPr lang="pt-PT" sz="1400" dirty="0" smtClean="0"/>
              <a:t>Bronze;</a:t>
            </a:r>
            <a:endParaRPr lang="pt-PT" sz="1400" dirty="0"/>
          </a:p>
          <a:p>
            <a:pPr marL="714375" indent="-180975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pt-PT" sz="1400" dirty="0" smtClean="0"/>
              <a:t>O </a:t>
            </a:r>
            <a:r>
              <a:rPr lang="pt-PT" sz="1400" dirty="0"/>
              <a:t>Prêmio Fundação COGE, categoria Gestão de Segurança e </a:t>
            </a:r>
            <a:r>
              <a:rPr lang="pt-PT" sz="1400" dirty="0" smtClean="0"/>
              <a:t>Saúde no </a:t>
            </a:r>
            <a:r>
              <a:rPr lang="pt-PT" sz="1400" dirty="0"/>
              <a:t>Trabalho</a:t>
            </a:r>
            <a:r>
              <a:rPr lang="pt-PT" sz="1400" dirty="0" smtClean="0"/>
              <a:t>.</a:t>
            </a:r>
          </a:p>
          <a:p>
            <a:pPr marL="990600" indent="-180975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pt-PT" sz="1400" dirty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PT" sz="1400" dirty="0" smtClean="0"/>
              <a:t>	Essas premiações fizeram parte das conquistas em Segurança e Saúde no Trabalho do Setor e constituem-se no principal motivo deste </a:t>
            </a:r>
            <a:r>
              <a:rPr lang="pt-P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Informativo Especial</a:t>
            </a:r>
            <a:r>
              <a:rPr lang="pt-BR" sz="1400" dirty="0" smtClean="0"/>
              <a:t>.</a:t>
            </a:r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1400" dirty="0" smtClean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z="1400" dirty="0" smtClean="0"/>
              <a:t>	Às 67 empresas participantes da Fundação COGE, desejamos que possam atravessar um 2013 superando os seus desafios, com muito trabalho e dedicação ao </a:t>
            </a:r>
            <a:r>
              <a:rPr lang="pt-BR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</a:t>
            </a:r>
            <a:r>
              <a:rPr lang="pt-BR" sz="1400" dirty="0" smtClean="0"/>
              <a:t> </a:t>
            </a:r>
            <a:r>
              <a:rPr lang="pt-BR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Humano</a:t>
            </a:r>
            <a:r>
              <a:rPr lang="pt-BR" sz="1400" dirty="0" smtClean="0"/>
              <a:t>, razão primeira de suas existências.</a:t>
            </a:r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1400" dirty="0" smtClean="0"/>
          </a:p>
          <a:p>
            <a:pPr marL="266700" indent="-2667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z="1400" dirty="0" smtClean="0"/>
              <a:t>      Aproveitando o clima de 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Natal</a:t>
            </a:r>
            <a:r>
              <a:rPr lang="pt-BR" sz="1400" dirty="0" smtClean="0"/>
              <a:t>, parabenizamos a todos os competidores que abrilhantaram aqueles eventos com tanta galhardia e almejamos que possam superar suas metas em 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2013, </a:t>
            </a:r>
            <a:r>
              <a:rPr lang="pt-BR" sz="1400" dirty="0" smtClean="0"/>
              <a:t>com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Segurança e Saúde no Trabalho</a:t>
            </a:r>
            <a:r>
              <a:rPr lang="pt-BR" sz="14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 smtClean="0"/>
              <a:t>     </a:t>
            </a:r>
          </a:p>
        </p:txBody>
      </p:sp>
      <p:sp>
        <p:nvSpPr>
          <p:cNvPr id="48149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539750"/>
            <a:ext cx="6858000" cy="606425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Informativo de Segurança e Saúde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589588" y="179388"/>
            <a:ext cx="990600" cy="3079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sz="1400" dirty="0" smtClean="0">
                <a:solidFill>
                  <a:srgbClr val="0033CC"/>
                </a:solidFill>
                <a:cs typeface="+mn-cs"/>
              </a:rPr>
              <a:t>06/2012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9850" y="762000"/>
            <a:ext cx="6705600" cy="7842250"/>
          </a:xfrm>
          <a:extLst/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Rodeio Nacional de Eletricistas </a:t>
            </a: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0" indent="0"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 smtClean="0"/>
              <a:t>Realizado </a:t>
            </a:r>
            <a:r>
              <a:rPr lang="pt-BR" sz="1400" dirty="0"/>
              <a:t>no dia 23 de outubro de 2012, no Rio de Janeiro, sob a coordenação da LIGHT, o evento reuniu no Sambódromo, </a:t>
            </a:r>
            <a:r>
              <a:rPr lang="pt-BR" sz="1400" i="1" dirty="0"/>
              <a:t>eletricistas de todo o Brasil </a:t>
            </a:r>
            <a:r>
              <a:rPr lang="pt-BR" sz="1400" dirty="0"/>
              <a:t>numa competição que prestigiou as melhores práticas, observadas a </a:t>
            </a:r>
            <a:r>
              <a:rPr lang="pt-BR" sz="1400" i="1" dirty="0"/>
              <a:t>segurança</a:t>
            </a:r>
            <a:r>
              <a:rPr lang="pt-BR" sz="1400" dirty="0"/>
              <a:t>, a perícia e a habilidade no trabalho. </a:t>
            </a:r>
          </a:p>
          <a:p>
            <a:pPr marL="0" indent="0"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/>
              <a:t>Apresentamos abaixo as cinco primeiras </a:t>
            </a:r>
            <a:r>
              <a:rPr lang="pt-BR" sz="1400" dirty="0" smtClean="0"/>
              <a:t>empresas/equipes </a:t>
            </a:r>
            <a:r>
              <a:rPr lang="pt-BR" sz="1400" dirty="0"/>
              <a:t>classificadas: </a:t>
            </a:r>
          </a:p>
          <a:p>
            <a:pPr marL="26670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/>
              <a:t>      </a:t>
            </a:r>
          </a:p>
          <a:p>
            <a:pPr marL="972000" indent="-266700">
              <a:lnSpc>
                <a:spcPct val="80000"/>
              </a:lnSpc>
              <a:tabLst>
                <a:tab pos="1258888" algn="l"/>
              </a:tabLst>
              <a:defRPr/>
            </a:pPr>
            <a:r>
              <a:rPr lang="pt-BR" sz="1400" dirty="0"/>
              <a:t>1º Lugar – RGE – Equipe MAS BATH TCHÊ;</a:t>
            </a:r>
          </a:p>
          <a:p>
            <a:pPr marL="972000" indent="-266700">
              <a:lnSpc>
                <a:spcPct val="80000"/>
              </a:lnSpc>
              <a:tabLst>
                <a:tab pos="1258888" algn="l"/>
              </a:tabLst>
              <a:defRPr/>
            </a:pPr>
            <a:r>
              <a:rPr lang="pt-BR" sz="1400" dirty="0"/>
              <a:t>2º Lugar – COPEL – Equipe COPEL PURA ENERGIA;</a:t>
            </a:r>
          </a:p>
          <a:p>
            <a:pPr marL="972000" indent="-266700">
              <a:lnSpc>
                <a:spcPct val="80000"/>
              </a:lnSpc>
              <a:tabLst>
                <a:tab pos="1258888" algn="l"/>
              </a:tabLst>
              <a:defRPr/>
            </a:pPr>
            <a:r>
              <a:rPr lang="pt-BR" sz="1400" dirty="0"/>
              <a:t>3º Lugar – COPEL – Equipe COPEL SUSTENTABILIDADE;</a:t>
            </a:r>
          </a:p>
          <a:p>
            <a:pPr marL="972000" indent="-266700">
              <a:lnSpc>
                <a:spcPct val="80000"/>
              </a:lnSpc>
              <a:tabLst>
                <a:tab pos="1258888" algn="l"/>
              </a:tabLst>
              <a:defRPr/>
            </a:pPr>
            <a:r>
              <a:rPr lang="pt-BR" sz="1400" dirty="0"/>
              <a:t>4º Lugar – LIGHT – Equipe ELITE LIGHT;</a:t>
            </a:r>
          </a:p>
          <a:p>
            <a:pPr marL="972000" indent="-266700">
              <a:lnSpc>
                <a:spcPct val="80000"/>
              </a:lnSpc>
              <a:tabLst>
                <a:tab pos="1258888" algn="l"/>
              </a:tabLst>
              <a:defRPr/>
            </a:pPr>
            <a:r>
              <a:rPr lang="pt-BR" sz="1400" dirty="0"/>
              <a:t>5º Lugar – CPFL Paulista – Equipe CPFL PAULISTA RODEIO.</a:t>
            </a:r>
          </a:p>
          <a:p>
            <a:pPr marL="70530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endParaRPr lang="pt-BR" sz="140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r>
              <a:rPr lang="pt-B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</a:t>
            </a:r>
            <a:r>
              <a:rPr lang="pt-BR" sz="1400" dirty="0" smtClean="0"/>
              <a:t>Foto da Arena - Sambódromo</a:t>
            </a: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r>
              <a:rPr lang="pt-B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Medalha </a:t>
            </a: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Eloy Chaves de </a:t>
            </a: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2012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168400" algn="l"/>
              </a:tabLst>
              <a:defRPr/>
            </a:pPr>
            <a:endParaRPr lang="pt-BR" sz="1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5200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 smtClean="0"/>
              <a:t>As empresas premiadas com a</a:t>
            </a:r>
            <a:r>
              <a:rPr lang="pt-B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Medalha Eloy Chaves de 2012,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400" dirty="0" smtClean="0"/>
              <a:t>foram anunciadas no dia 30 de novembro de 2012, durante a solenidade de entrega do prêmio realizada pela 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ABCE</a:t>
            </a:r>
            <a:r>
              <a:rPr lang="pt-BR" sz="1400" dirty="0" smtClean="0"/>
              <a:t>. </a:t>
            </a:r>
          </a:p>
          <a:p>
            <a:pPr marL="25200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endParaRPr lang="pt-BR" sz="1400" dirty="0"/>
          </a:p>
          <a:p>
            <a:pPr marL="252000" indent="0">
              <a:lnSpc>
                <a:spcPct val="80000"/>
              </a:lnSpc>
              <a:buFont typeface="Wingdings" pitchFamily="2" charset="2"/>
              <a:buNone/>
              <a:tabLst>
                <a:tab pos="1258888" algn="l"/>
              </a:tabLst>
              <a:defRPr/>
            </a:pPr>
            <a:r>
              <a:rPr lang="pt-BR" sz="1400" dirty="0" smtClean="0"/>
              <a:t>Conheça abaixo as empresas reconhecidas pelo desempenho em prevenção de acidentes no ano de </a:t>
            </a:r>
            <a:r>
              <a:rPr lang="pt-B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pt-BR" sz="1400" dirty="0" smtClean="0"/>
              <a:t>, nesta tão </a:t>
            </a:r>
            <a:r>
              <a:rPr lang="pt-BR" sz="1400" i="1" dirty="0" smtClean="0"/>
              <a:t>difícil premiação</a:t>
            </a:r>
            <a:r>
              <a:rPr lang="pt-BR" sz="1400" dirty="0" smtClean="0"/>
              <a:t>, onde as empresas devem ter </a:t>
            </a:r>
            <a:r>
              <a:rPr lang="pt-BR" sz="1400" i="1" dirty="0" smtClean="0"/>
              <a:t>indicadores</a:t>
            </a:r>
            <a:r>
              <a:rPr lang="pt-BR" sz="1400" dirty="0" smtClean="0"/>
              <a:t> de acidentes de </a:t>
            </a:r>
            <a:r>
              <a:rPr lang="pt-BR" sz="1400" i="1" dirty="0" smtClean="0"/>
              <a:t>excelência</a:t>
            </a:r>
            <a:r>
              <a:rPr lang="pt-BR" sz="1400" dirty="0" smtClean="0"/>
              <a:t>, além da </a:t>
            </a:r>
            <a:r>
              <a:rPr lang="pt-BR" sz="1400" i="1" dirty="0" smtClean="0"/>
              <a:t>não ocorrência </a:t>
            </a:r>
            <a:r>
              <a:rPr lang="pt-BR" sz="1400" dirty="0" smtClean="0"/>
              <a:t>de acidentes de </a:t>
            </a:r>
            <a:r>
              <a:rPr lang="pt-BR" sz="1400" i="1" dirty="0" smtClean="0"/>
              <a:t>consequência fatal </a:t>
            </a:r>
            <a:r>
              <a:rPr lang="pt-BR" sz="1400" dirty="0" smtClean="0"/>
              <a:t>com empregados próprios ou de contratadas.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589588" y="179388"/>
            <a:ext cx="990600" cy="3079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sz="1400" dirty="0" smtClean="0">
                <a:solidFill>
                  <a:srgbClr val="0033CC"/>
                </a:solidFill>
                <a:cs typeface="+mn-cs"/>
              </a:rPr>
              <a:t>06/2012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25" y="3727450"/>
            <a:ext cx="2689225" cy="2016125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52400" y="8607425"/>
            <a:ext cx="4572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sz="1300" b="1" i="1">
                <a:solidFill>
                  <a:srgbClr val="FCE016"/>
                </a:solidFill>
                <a:cs typeface="Times New Roman" pitchFamily="18" charset="0"/>
              </a:rPr>
              <a:t>Informações e sugestões para a Fundação COGE</a:t>
            </a:r>
          </a:p>
          <a:p>
            <a:pPr eaLnBrk="1" hangingPunct="1">
              <a:lnSpc>
                <a:spcPct val="120000"/>
              </a:lnSpc>
            </a:pPr>
            <a:r>
              <a:rPr lang="pt-BR" sz="1300" b="1" i="1">
                <a:solidFill>
                  <a:srgbClr val="FCE016"/>
                </a:solidFill>
                <a:cs typeface="Times New Roman" pitchFamily="18" charset="0"/>
              </a:rPr>
              <a:t>tel.  21 – 3973-8484  ou funcoge@funcoge.org.br</a:t>
            </a:r>
            <a:endParaRPr lang="pt-BR" sz="1300">
              <a:solidFill>
                <a:srgbClr val="FCE016"/>
              </a:solidFill>
            </a:endParaRPr>
          </a:p>
        </p:txBody>
      </p:sp>
      <p:sp>
        <p:nvSpPr>
          <p:cNvPr id="4105" name="Rectangle 9"/>
          <p:cNvSpPr>
            <a:spLocks noChangeAspect="1" noChangeArrowheads="1"/>
          </p:cNvSpPr>
          <p:nvPr/>
        </p:nvSpPr>
        <p:spPr bwMode="auto">
          <a:xfrm>
            <a:off x="188913" y="755650"/>
            <a:ext cx="6669087" cy="7851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tIns="46800" bIns="46800"/>
          <a:lstStyle/>
          <a:p>
            <a:pPr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 marL="285750" lvl="1" indent="-28575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buFont typeface="Wingdings" pitchFamily="2" charset="2"/>
              <a:buChar char="q"/>
              <a:tabLst>
                <a:tab pos="1258888" algn="l"/>
              </a:tabLst>
              <a:defRPr/>
            </a:pP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Grupo I - Distribuidoras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 com até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500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empregados em sua força de trabalho: 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1º Cia. Leste Paulista de Energia  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CPFL Leste Paulista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2º Cia. </a:t>
            </a:r>
            <a:r>
              <a:rPr lang="pt-BR" sz="1400" kern="0" dirty="0" err="1">
                <a:solidFill>
                  <a:srgbClr val="0033CC"/>
                </a:solidFill>
                <a:latin typeface="Arial"/>
              </a:rPr>
              <a:t>Jaguari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 de Energia  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CPFL </a:t>
            </a:r>
            <a:r>
              <a:rPr lang="pt-BR" sz="1400" b="1" kern="0" dirty="0" err="1">
                <a:solidFill>
                  <a:srgbClr val="0033CC"/>
                </a:solidFill>
                <a:latin typeface="Arial"/>
              </a:rPr>
              <a:t>Jaguari</a:t>
            </a: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3º Cia. Força e Luz do Oeste 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CFLO</a:t>
            </a:r>
          </a:p>
          <a:p>
            <a:pPr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 marL="285750" lvl="1" indent="-28575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buFont typeface="Wingdings" pitchFamily="2" charset="2"/>
              <a:buChar char="q"/>
              <a:tabLst>
                <a:tab pos="1258888" algn="l"/>
              </a:tabLst>
              <a:defRPr/>
            </a:pP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Grupo II - Distribuidoras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de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 501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a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 2000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empregados em sua força de trabalho: 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1º Distribuidora de Energia  S.A.  – </a:t>
            </a:r>
            <a:r>
              <a:rPr lang="pt-BR" sz="1400" b="1" kern="0" dirty="0" err="1">
                <a:solidFill>
                  <a:srgbClr val="0033CC"/>
                </a:solidFill>
                <a:latin typeface="Arial"/>
              </a:rPr>
              <a:t>Energisa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 Minas Gerais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2º Cia Sul Sergipana de Eletricidade. –  </a:t>
            </a:r>
            <a:r>
              <a:rPr lang="pt-BR" sz="1400" b="1" kern="0" dirty="0" err="1">
                <a:solidFill>
                  <a:srgbClr val="0033CC"/>
                </a:solidFill>
                <a:latin typeface="Arial"/>
              </a:rPr>
              <a:t>Sulgipe</a:t>
            </a: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3º Nenhuma empresa habilitada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defRPr/>
            </a:pP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 marL="285750" lvl="1" indent="-28575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buFont typeface="Wingdings" pitchFamily="2" charset="2"/>
              <a:buChar char="q"/>
              <a:tabLst>
                <a:tab pos="1258888" algn="l"/>
              </a:tabLst>
              <a:defRPr/>
            </a:pP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Grupo III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 -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Distribuidoras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 com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mais de 2000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empregados em sua força de trabalho: 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1º Ampla  Energia e Serviços S.A.–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Ampla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2º Elektro Eletricidade e Serviços S.A. – 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ELEKTRO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3º Cia. Energética do Ceará 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COELCE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 </a:t>
            </a:r>
          </a:p>
          <a:p>
            <a:pPr marL="742950" lvl="1" indent="-28575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endParaRPr lang="pt-BR" sz="1400" kern="0" dirty="0">
              <a:solidFill>
                <a:srgbClr val="0033CC"/>
              </a:solidFill>
              <a:latin typeface="Arial"/>
            </a:endParaRPr>
          </a:p>
          <a:p>
            <a:pPr marL="285750" lvl="1" indent="-28575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buFont typeface="Wingdings" pitchFamily="2" charset="2"/>
              <a:buChar char="q"/>
              <a:tabLst>
                <a:tab pos="1258888" algn="l"/>
              </a:tabLst>
              <a:defRPr/>
            </a:pP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Grupo IV - Geradoras / Transmissoras, </a:t>
            </a:r>
            <a:r>
              <a:rPr lang="pt-BR" sz="1400" kern="0" dirty="0">
                <a:solidFill>
                  <a:srgbClr val="0033CC"/>
                </a:solidFill>
                <a:latin typeface="Arial"/>
              </a:rPr>
              <a:t>independente do número de empregados: 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1º CPFL Centrais Elétricas S.A. –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 CPFL Geração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2º Corumbá Concessões S.A. – 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Corumbá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r>
              <a:rPr lang="pt-BR" sz="1400" kern="0" dirty="0">
                <a:solidFill>
                  <a:srgbClr val="0033CC"/>
                </a:solidFill>
                <a:latin typeface="Arial"/>
              </a:rPr>
              <a:t>3º Santa Cruz Geração de Energia S..A. – </a:t>
            </a:r>
            <a:r>
              <a:rPr lang="pt-BR" sz="1400" b="1" kern="0" dirty="0">
                <a:solidFill>
                  <a:srgbClr val="0033CC"/>
                </a:solidFill>
                <a:latin typeface="Arial"/>
              </a:rPr>
              <a:t>SCGE</a:t>
            </a:r>
          </a:p>
          <a:p>
            <a:pPr marL="1076325" lvl="1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DDC303"/>
              </a:buClr>
              <a:tabLst>
                <a:tab pos="1258888" algn="l"/>
              </a:tabLst>
              <a:defRPr/>
            </a:pPr>
            <a:endParaRPr lang="pt-BR" sz="1400" b="1" kern="0" dirty="0">
              <a:solidFill>
                <a:srgbClr val="0033CC"/>
              </a:solidFill>
              <a:latin typeface="Arial"/>
            </a:endParaRPr>
          </a:p>
          <a:p>
            <a:pPr>
              <a:lnSpc>
                <a:spcPct val="95000"/>
              </a:lnSpc>
              <a:defRPr/>
            </a:pPr>
            <a:r>
              <a:rPr lang="pt-B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             </a:t>
            </a: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95000"/>
              </a:lnSpc>
              <a:tabLst>
                <a:tab pos="266700" algn="l"/>
                <a:tab pos="3676650" algn="l"/>
              </a:tabLst>
              <a:defRPr/>
            </a:pPr>
            <a:r>
              <a:rPr lang="pt-BR" sz="1400" dirty="0">
                <a:solidFill>
                  <a:srgbClr val="0033CC"/>
                </a:solidFill>
                <a:latin typeface="+mn-lt"/>
                <a:cs typeface="+mn-cs"/>
              </a:rPr>
              <a:t>	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Distribuidoras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com mais de 2000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empregados	Representantes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da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ELETROBRAS,</a:t>
            </a:r>
          </a:p>
          <a:p>
            <a:pPr>
              <a:lnSpc>
                <a:spcPct val="95000"/>
              </a:lnSpc>
              <a:tabLst>
                <a:tab pos="266700" algn="l"/>
                <a:tab pos="3676650" algn="l"/>
              </a:tabLst>
              <a:defRPr/>
            </a:pP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		ABCE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e </a:t>
            </a:r>
            <a:r>
              <a:rPr lang="pt-BR" sz="1100" dirty="0">
                <a:solidFill>
                  <a:srgbClr val="0033CC"/>
                </a:solidFill>
                <a:latin typeface="+mn-lt"/>
                <a:cs typeface="+mn-cs"/>
              </a:rPr>
              <a:t>FUNCOGE</a:t>
            </a:r>
            <a:endParaRPr lang="pt-BR" sz="1400" dirty="0">
              <a:solidFill>
                <a:srgbClr val="0033CC"/>
              </a:solidFill>
              <a:latin typeface="+mn-lt"/>
              <a:cs typeface="+mn-cs"/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589588" y="179388"/>
            <a:ext cx="990600" cy="3079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pt-BR" sz="1400" dirty="0" smtClean="0">
                <a:solidFill>
                  <a:srgbClr val="0033CC"/>
                </a:solidFill>
                <a:cs typeface="+mn-cs"/>
              </a:rPr>
              <a:t>06/2012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813" y="5940425"/>
            <a:ext cx="2635250" cy="1758950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3825" y="5940425"/>
            <a:ext cx="2366963" cy="170973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7696200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Prêmio Fundação COGE  - </a:t>
            </a:r>
            <a:r>
              <a:rPr lang="pt-BR" sz="1600" b="1" dirty="0">
                <a:solidFill>
                  <a:srgbClr val="FF0000"/>
                </a:solidFill>
              </a:rPr>
              <a:t>Edição 2012</a:t>
            </a:r>
          </a:p>
          <a:p>
            <a:pPr>
              <a:lnSpc>
                <a:spcPct val="95000"/>
              </a:lnSpc>
              <a:defRPr/>
            </a:pPr>
            <a:endParaRPr lang="pt-BR" sz="1400" b="1" dirty="0"/>
          </a:p>
          <a:p>
            <a:pPr marL="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dirty="0"/>
              <a:t>A Solenidade de entrega do Prêmio Fundação COGE foi realizada em 07/12/2012. </a:t>
            </a:r>
            <a:endParaRPr lang="pt-BR" sz="1400" dirty="0" smtClean="0"/>
          </a:p>
          <a:p>
            <a:pPr marL="0" indent="0">
              <a:lnSpc>
                <a:spcPct val="95000"/>
              </a:lnSpc>
              <a:buFont typeface="Wingdings" pitchFamily="2" charset="2"/>
              <a:buNone/>
              <a:defRPr/>
            </a:pPr>
            <a:endParaRPr lang="pt-BR" sz="1400" dirty="0"/>
          </a:p>
          <a:p>
            <a:pPr marL="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smtClean="0"/>
              <a:t>Os </a:t>
            </a: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Projetos Vencedores</a:t>
            </a:r>
            <a:r>
              <a:rPr lang="pt-BR" sz="1400" dirty="0"/>
              <a:t>, em cada categoria, foram os seguintes:</a:t>
            </a:r>
          </a:p>
          <a:p>
            <a:pPr marL="324000">
              <a:lnSpc>
                <a:spcPct val="95000"/>
              </a:lnSpc>
              <a:defRPr/>
            </a:pPr>
            <a:endParaRPr lang="pt-BR" sz="1400" dirty="0"/>
          </a:p>
          <a:p>
            <a:pPr marL="36195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de Responsabilidade Ambiental </a:t>
            </a:r>
            <a:r>
              <a:rPr lang="pt-B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1400" dirty="0"/>
              <a:t>CPFL Energia – “Desenvolvimento Organizacional em Gestão de Gases de Efeito Estufa”;</a:t>
            </a:r>
          </a:p>
          <a:p>
            <a:pPr marL="361950" indent="0">
              <a:lnSpc>
                <a:spcPct val="95000"/>
              </a:lnSpc>
              <a:buFontTx/>
              <a:buAutoNum type="arabicPeriod"/>
              <a:defRPr/>
            </a:pPr>
            <a:endParaRPr lang="pt-BR" sz="1400" dirty="0"/>
          </a:p>
          <a:p>
            <a:pPr marL="36195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de Responsabilidade Social – </a:t>
            </a:r>
            <a:r>
              <a:rPr lang="pt-BR" sz="1400" dirty="0"/>
              <a:t>Light – “Projeto Quilombo”;</a:t>
            </a:r>
          </a:p>
          <a:p>
            <a:pPr marL="361950" indent="0">
              <a:lnSpc>
                <a:spcPct val="95000"/>
              </a:lnSpc>
              <a:buFontTx/>
              <a:buAutoNum type="arabicPeriod"/>
              <a:defRPr/>
            </a:pPr>
            <a:endParaRPr lang="pt-BR" sz="1400" dirty="0"/>
          </a:p>
          <a:p>
            <a:pPr marL="36195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Capacitação e Desenvolvimento de Pessoas – </a:t>
            </a:r>
            <a:r>
              <a:rPr lang="pt-BR" sz="1400" dirty="0"/>
              <a:t>Furnas – “O Modelo de Educação Corporativa de Furnas – Ferramenta para o Desenvolvimento da Estratégia e das Pessoas</a:t>
            </a:r>
            <a:r>
              <a:rPr lang="pt-BR" sz="1400" dirty="0" smtClean="0"/>
              <a:t>”;</a:t>
            </a:r>
          </a:p>
          <a:p>
            <a:pPr marL="361950" indent="0">
              <a:lnSpc>
                <a:spcPct val="95000"/>
              </a:lnSpc>
              <a:buFont typeface="Wingdings" pitchFamily="2" charset="2"/>
              <a:buNone/>
              <a:defRPr/>
            </a:pPr>
            <a:endParaRPr lang="pt-BR" sz="1400" b="1" kern="1200" dirty="0">
              <a:cs typeface="Arial" charset="0"/>
            </a:endParaRPr>
          </a:p>
          <a:p>
            <a:pPr marL="361950" inden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Gestão </a:t>
            </a: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da </a:t>
            </a:r>
            <a:r>
              <a:rPr lang="pt-BR" sz="14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Segurança e Saúde no Trabalho </a:t>
            </a:r>
            <a:r>
              <a:rPr lang="pt-BR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– </a:t>
            </a:r>
            <a:r>
              <a:rPr lang="pt-BR" sz="1400" kern="1200" dirty="0">
                <a:cs typeface="Arial" charset="0"/>
              </a:rPr>
              <a:t>AES Brasil – “Cultura de Segurança através do Sistema de Gestão de Segurança e Saúde Ocupacional (SMS)”.</a:t>
            </a:r>
          </a:p>
          <a:p>
            <a:pPr marL="361950" indent="-361950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pt-BR" sz="1400" kern="1200" dirty="0" smtClean="0">
                <a:cs typeface="Arial" charset="0"/>
              </a:rPr>
              <a:t>        Nota</a:t>
            </a:r>
            <a:r>
              <a:rPr lang="pt-BR" sz="1200" i="1" kern="1200" dirty="0" smtClean="0">
                <a:cs typeface="Arial" charset="0"/>
              </a:rPr>
              <a:t>: </a:t>
            </a:r>
            <a:r>
              <a:rPr lang="pt-BR" sz="1200" i="1" kern="1200" dirty="0">
                <a:cs typeface="Arial" charset="0"/>
              </a:rPr>
              <a:t>Foram ainda premiados</a:t>
            </a:r>
            <a:r>
              <a:rPr lang="pt-BR" sz="1200" i="1" kern="1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pt-BR" sz="1200" i="1" kern="1200" dirty="0">
                <a:cs typeface="Arial" charset="0"/>
              </a:rPr>
              <a:t>na categoria Gestão de Segurança e Saúde no Trabalho os </a:t>
            </a:r>
            <a:r>
              <a:rPr lang="pt-BR" sz="1200" i="1" kern="1200" dirty="0" smtClean="0">
                <a:cs typeface="Arial" charset="0"/>
              </a:rPr>
              <a:t>Projetos </a:t>
            </a:r>
            <a:r>
              <a:rPr lang="pt-BR" sz="1200" i="1" kern="1200" dirty="0">
                <a:cs typeface="Arial" charset="0"/>
              </a:rPr>
              <a:t>das empresas ITAIPU </a:t>
            </a:r>
            <a:r>
              <a:rPr lang="pt-BR" sz="1200" i="1" kern="1200" dirty="0" smtClean="0">
                <a:cs typeface="Arial" charset="0"/>
              </a:rPr>
              <a:t>– “Programa de Conservação Auditiva – PCA” </a:t>
            </a:r>
            <a:r>
              <a:rPr lang="pt-BR" sz="1200" i="1" kern="1200" dirty="0">
                <a:cs typeface="Arial" charset="0"/>
              </a:rPr>
              <a:t>e </a:t>
            </a:r>
            <a:r>
              <a:rPr lang="pt-BR" sz="1200" i="1" kern="1200" dirty="0" smtClean="0">
                <a:cs typeface="Arial" charset="0"/>
              </a:rPr>
              <a:t>CEMIG – “Ganho de Conforto e Proteção no uso Conjugado de Camisa RF e Camiseta 100% Algodão”</a:t>
            </a:r>
            <a:endParaRPr lang="pt-BR" sz="1200" i="1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 smtClean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 smtClean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 smtClean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 smtClean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 smtClean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400" kern="1200" dirty="0">
              <a:cs typeface="Arial" charset="0"/>
            </a:endParaRPr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pt-BR" sz="1200" dirty="0" smtClean="0"/>
          </a:p>
          <a:p>
            <a:pPr marL="629100" indent="0" algn="l" eaLnBrk="1" hangingPunct="1">
              <a:lnSpc>
                <a:spcPct val="95000"/>
              </a:lnSpc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pt-BR" sz="1200" dirty="0" smtClean="0"/>
              <a:t>                                  Premiação da AES Brasil</a:t>
            </a:r>
            <a:endParaRPr lang="pt-BR" sz="1200" kern="1200" dirty="0" smtClean="0">
              <a:cs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663" y="6267450"/>
            <a:ext cx="3089275" cy="2049463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a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8000"/>
      </a:hlink>
      <a:folHlink>
        <a:srgbClr val="669900"/>
      </a:folHlink>
    </a:clrScheme>
    <a:fontScheme name="Borda">
      <a:majorFont>
        <a:latin typeface="Futura Md BT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8078</TotalTime>
  <Words>572</Words>
  <Application>Microsoft Office PowerPoint</Application>
  <PresentationFormat>Apresentação na tela (4:3)</PresentationFormat>
  <Paragraphs>110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Futura Md BT</vt:lpstr>
      <vt:lpstr>Wingdings</vt:lpstr>
      <vt:lpstr>Times New Roman</vt:lpstr>
      <vt:lpstr>Borda</vt:lpstr>
      <vt:lpstr>Informativo de Segurança e Saúde</vt:lpstr>
      <vt:lpstr>Apresentação do PowerPoint</vt:lpstr>
      <vt:lpstr>Apresentação do PowerPoint</vt:lpstr>
      <vt:lpstr>Apresentação do PowerPoint</vt:lpstr>
    </vt:vector>
  </TitlesOfParts>
  <Company>Informatizando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Balança</dc:title>
  <dc:creator>Marcelo Teixeira</dc:creator>
  <cp:lastModifiedBy>FUNCOGE</cp:lastModifiedBy>
  <cp:revision>940</cp:revision>
  <dcterms:created xsi:type="dcterms:W3CDTF">2002-01-04T02:25:04Z</dcterms:created>
  <dcterms:modified xsi:type="dcterms:W3CDTF">2012-12-20T11:40:57Z</dcterms:modified>
</cp:coreProperties>
</file>